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96" r:id="rId6"/>
    <p:sldId id="260" r:id="rId7"/>
    <p:sldId id="294" r:id="rId8"/>
    <p:sldId id="297" r:id="rId9"/>
    <p:sldId id="261" r:id="rId10"/>
    <p:sldId id="298"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snapToGrid="0">
      <p:cViewPr>
        <p:scale>
          <a:sx n="66" d="100"/>
          <a:sy n="66" d="100"/>
        </p:scale>
        <p:origin x="-78" y="-102"/>
      </p:cViewPr>
      <p:guideLst>
        <p:guide orient="horz" pos="2160"/>
        <p:guide pos="3840"/>
      </p:guideLst>
    </p:cSldViewPr>
  </p:slideViewPr>
  <p:outlineViewPr>
    <p:cViewPr>
      <p:scale>
        <a:sx n="33" d="100"/>
        <a:sy n="33" d="100"/>
      </p:scale>
      <p:origin x="78" y="67794"/>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910080" y="359898"/>
            <a:ext cx="987552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6C17DB17-762A-40F5-856E-4F3735FE662F}" type="datetimeFigureOut">
              <a:rPr lang="ru-RU" smtClean="0"/>
              <a:pPr/>
              <a:t>07.10.2018</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62DDF1F0-4FB5-4E52-82E5-7A82E72252A5}" type="slidenum">
              <a:rPr lang="ru-RU" smtClean="0"/>
              <a:pPr/>
              <a:t>‹#›</a:t>
            </a:fld>
            <a:endParaRPr lang="ru-RU"/>
          </a:p>
        </p:txBody>
      </p:sp>
      <p:sp>
        <p:nvSpPr>
          <p:cNvPr id="8" name="Овал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C17DB17-762A-40F5-856E-4F3735FE662F}" type="datetimeFigureOut">
              <a:rPr lang="ru-RU" smtClean="0"/>
              <a:pPr/>
              <a:t>07.10.2018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2DDF1F0-4FB5-4E52-82E5-7A82E72252A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9144000" y="274640"/>
            <a:ext cx="24384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524000" y="274641"/>
            <a:ext cx="7416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C17DB17-762A-40F5-856E-4F3735FE662F}" type="datetimeFigureOut">
              <a:rPr lang="ru-RU" smtClean="0"/>
              <a:pPr/>
              <a:t>07.10.2018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2DDF1F0-4FB5-4E52-82E5-7A82E72252A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C17DB17-762A-40F5-856E-4F3735FE662F}" type="datetimeFigureOut">
              <a:rPr lang="ru-RU" smtClean="0"/>
              <a:pPr/>
              <a:t>07.10.2018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2DDF1F0-4FB5-4E52-82E5-7A82E72252A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6C17DB17-762A-40F5-856E-4F3735FE662F}" type="datetimeFigureOut">
              <a:rPr lang="ru-RU" smtClean="0"/>
              <a:pPr/>
              <a:t>07.10.2018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2DDF1F0-4FB5-4E52-82E5-7A82E72252A5}" type="slidenum">
              <a:rPr lang="ru-RU" smtClean="0"/>
              <a:pPr/>
              <a:t>‹#›</a:t>
            </a:fld>
            <a:endParaRPr lang="ru-RU"/>
          </a:p>
        </p:txBody>
      </p:sp>
      <p:sp>
        <p:nvSpPr>
          <p:cNvPr id="10" name="Прямоугольник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14144" y="274320"/>
            <a:ext cx="999744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C17DB17-762A-40F5-856E-4F3735FE662F}" type="datetimeFigureOut">
              <a:rPr lang="ru-RU" smtClean="0"/>
              <a:pPr/>
              <a:t>07.10.2018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2DDF1F0-4FB5-4E52-82E5-7A82E72252A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6C17DB17-762A-40F5-856E-4F3735FE662F}" type="datetimeFigureOut">
              <a:rPr lang="ru-RU" smtClean="0"/>
              <a:pPr/>
              <a:t>07.10.2018</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62DDF1F0-4FB5-4E52-82E5-7A82E72252A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14144" y="274320"/>
            <a:ext cx="999744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6C17DB17-762A-40F5-856E-4F3735FE662F}" type="datetimeFigureOut">
              <a:rPr lang="ru-RU" smtClean="0"/>
              <a:pPr/>
              <a:t>07.10.2018</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62DDF1F0-4FB5-4E52-82E5-7A82E72252A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6C17DB17-762A-40F5-856E-4F3735FE662F}" type="datetimeFigureOut">
              <a:rPr lang="ru-RU" smtClean="0"/>
              <a:pPr/>
              <a:t>07.10.2018</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62DDF1F0-4FB5-4E52-82E5-7A82E72252A5}" type="slidenum">
              <a:rPr lang="ru-RU" smtClean="0"/>
              <a:pPr/>
              <a:t>‹#›</a:t>
            </a:fld>
            <a:endParaRPr lang="ru-RU"/>
          </a:p>
        </p:txBody>
      </p:sp>
      <p:sp>
        <p:nvSpPr>
          <p:cNvPr id="6" name="Прямоугольник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C17DB17-762A-40F5-856E-4F3735FE662F}" type="datetimeFigureOut">
              <a:rPr lang="ru-RU" smtClean="0"/>
              <a:pPr/>
              <a:t>07.10.2018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2DDF1F0-4FB5-4E52-82E5-7A82E72252A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6C17DB17-762A-40F5-856E-4F3735FE662F}" type="datetimeFigureOut">
              <a:rPr lang="ru-RU" smtClean="0"/>
              <a:pPr/>
              <a:t>07.10.2018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2DDF1F0-4FB5-4E52-82E5-7A82E72252A5}" type="slidenum">
              <a:rPr lang="ru-RU" smtClean="0"/>
              <a:pPr/>
              <a:t>‹#›</a:t>
            </a:fld>
            <a:endParaRPr lang="ru-RU"/>
          </a:p>
        </p:txBody>
      </p:sp>
      <p:sp>
        <p:nvSpPr>
          <p:cNvPr id="8" name="Прямоугольник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914144" y="274638"/>
            <a:ext cx="999744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C17DB17-762A-40F5-856E-4F3735FE662F}" type="datetimeFigureOut">
              <a:rPr lang="ru-RU" smtClean="0"/>
              <a:pPr/>
              <a:t>07.10.2018</a:t>
            </a:fld>
            <a:endParaRPr lang="ru-RU"/>
          </a:p>
        </p:txBody>
      </p:sp>
      <p:sp>
        <p:nvSpPr>
          <p:cNvPr id="10" name="Нижний колонтитул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2DDF1F0-4FB5-4E52-82E5-7A82E72252A5}" type="slidenum">
              <a:rPr lang="ru-RU" smtClean="0"/>
              <a:pPr/>
              <a:t>‹#›</a:t>
            </a:fld>
            <a:endParaRPr lang="ru-RU"/>
          </a:p>
        </p:txBody>
      </p:sp>
      <p:sp>
        <p:nvSpPr>
          <p:cNvPr id="15" name="Прямоугольник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subTitle" idx="1"/>
          </p:nvPr>
        </p:nvSpPr>
        <p:spPr>
          <a:xfrm>
            <a:off x="1509616" y="4558665"/>
            <a:ext cx="10415098" cy="2299335"/>
          </a:xfrm>
        </p:spPr>
        <p:txBody>
          <a:bodyPr>
            <a:normAutofit fontScale="82500" lnSpcReduction="20000"/>
          </a:bodyPr>
          <a:lstStyle/>
          <a:p>
            <a:r>
              <a:rPr lang="ru-RU" sz="2900" dirty="0">
                <a:latin typeface="Times New Roman" pitchFamily="18" charset="0"/>
                <a:cs typeface="Times New Roman" pitchFamily="18" charset="0"/>
              </a:rPr>
              <a:t>Составитель: тренер- преподаватель МАУ ДО ПР СДЮСШОР АВАНГАРД  по легкой атлетике </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Хангельдиев</a:t>
            </a:r>
            <a:r>
              <a:rPr lang="ru-RU" sz="2900" dirty="0" smtClean="0">
                <a:latin typeface="Times New Roman" pitchFamily="18" charset="0"/>
                <a:cs typeface="Times New Roman" pitchFamily="18" charset="0"/>
              </a:rPr>
              <a:t> </a:t>
            </a:r>
            <a:r>
              <a:rPr lang="ru-RU" sz="2900" dirty="0">
                <a:latin typeface="Times New Roman" pitchFamily="18" charset="0"/>
                <a:cs typeface="Times New Roman" pitchFamily="18" charset="0"/>
              </a:rPr>
              <a:t>Г.А. </a:t>
            </a:r>
            <a:endParaRPr lang="ru-RU" sz="2900" dirty="0" smtClean="0">
              <a:latin typeface="Times New Roman" pitchFamily="18" charset="0"/>
              <a:cs typeface="Times New Roman" pitchFamily="18" charset="0"/>
            </a:endParaRPr>
          </a:p>
          <a:p>
            <a:endParaRPr lang="ru-RU" sz="2500" dirty="0" smtClean="0">
              <a:latin typeface="Times New Roman" pitchFamily="18" charset="0"/>
              <a:cs typeface="Times New Roman" pitchFamily="18" charset="0"/>
            </a:endParaRPr>
          </a:p>
          <a:p>
            <a:endParaRPr lang="ru-RU" sz="2500" dirty="0" smtClean="0">
              <a:latin typeface="Times New Roman" pitchFamily="18" charset="0"/>
              <a:cs typeface="Times New Roman" pitchFamily="18" charset="0"/>
            </a:endParaRPr>
          </a:p>
          <a:p>
            <a:endParaRPr lang="ru-RU" sz="2500" dirty="0" smtClean="0">
              <a:latin typeface="Times New Roman" pitchFamily="18" charset="0"/>
              <a:cs typeface="Times New Roman" pitchFamily="18" charset="0"/>
            </a:endParaRPr>
          </a:p>
          <a:p>
            <a:pPr algn="ctr"/>
            <a:r>
              <a:rPr lang="ru-RU" sz="2500" dirty="0" smtClean="0">
                <a:latin typeface="Times New Roman" pitchFamily="18" charset="0"/>
                <a:cs typeface="Times New Roman" pitchFamily="18" charset="0"/>
              </a:rPr>
              <a:t>г. Тарко – Сале </a:t>
            </a:r>
            <a:r>
              <a:rPr lang="en-US" sz="1800" dirty="0" smtClean="0"/>
              <a:t/>
            </a:r>
            <a:br>
              <a:rPr lang="en-US" sz="1800" dirty="0" smtClean="0"/>
            </a:br>
            <a:endParaRPr lang="ru-RU" dirty="0"/>
          </a:p>
        </p:txBody>
      </p:sp>
      <p:sp>
        <p:nvSpPr>
          <p:cNvPr id="7" name="Заголовок 6"/>
          <p:cNvSpPr>
            <a:spLocks noGrp="1"/>
          </p:cNvSpPr>
          <p:nvPr>
            <p:ph type="ctrTitle"/>
          </p:nvPr>
        </p:nvSpPr>
        <p:spPr>
          <a:xfrm>
            <a:off x="1209822" y="2481943"/>
            <a:ext cx="10536701" cy="848070"/>
          </a:xfrm>
        </p:spPr>
        <p:txBody>
          <a:bodyPr>
            <a:noAutofit/>
          </a:bodyPr>
          <a:lstStyle/>
          <a:p>
            <a:pPr algn="ctr"/>
            <a:r>
              <a:rPr lang="ru-RU" sz="3200" dirty="0" smtClean="0"/>
              <a:t/>
            </a:r>
            <a:br>
              <a:rPr lang="ru-RU" sz="3200" dirty="0" smtClean="0"/>
            </a:br>
            <a:r>
              <a:rPr lang="ru-RU" sz="3200" dirty="0" smtClean="0"/>
              <a:t/>
            </a:r>
            <a:br>
              <a:rPr lang="ru-RU" sz="3200" dirty="0" smtClean="0"/>
            </a:br>
            <a:r>
              <a:rPr lang="ru-RU" sz="4400" b="1" dirty="0" smtClean="0">
                <a:effectLst/>
                <a:latin typeface="Times New Roman" pitchFamily="18" charset="0"/>
                <a:cs typeface="Times New Roman" pitchFamily="18" charset="0"/>
              </a:rPr>
              <a:t> </a:t>
            </a:r>
            <a:r>
              <a:rPr lang="ru-RU" sz="4200" b="1" dirty="0" smtClean="0">
                <a:effectLst/>
                <a:latin typeface="Times New Roman" pitchFamily="18" charset="0"/>
                <a:cs typeface="Times New Roman" pitchFamily="18" charset="0"/>
              </a:rPr>
              <a:t>«Основы техники  спортивной ходьбы»</a:t>
            </a:r>
            <a:endParaRPr lang="ru-RU" sz="4200" b="1" dirty="0">
              <a:effectLst/>
              <a:latin typeface="Times New Roman" pitchFamily="18" charset="0"/>
              <a:cs typeface="Times New Roman" pitchFamily="18" charset="0"/>
            </a:endParaRPr>
          </a:p>
        </p:txBody>
      </p:sp>
      <p:sp>
        <p:nvSpPr>
          <p:cNvPr id="9" name="Прямоугольник 8"/>
          <p:cNvSpPr/>
          <p:nvPr/>
        </p:nvSpPr>
        <p:spPr>
          <a:xfrm>
            <a:off x="3048000" y="573651"/>
            <a:ext cx="7812258" cy="830997"/>
          </a:xfrm>
          <a:prstGeom prst="rect">
            <a:avLst/>
          </a:prstGeom>
        </p:spPr>
        <p:txBody>
          <a:bodyPr wrap="square">
            <a:spAutoFit/>
          </a:bodyPr>
          <a:lstStyle/>
          <a:p>
            <a:pPr algn="ctr"/>
            <a:r>
              <a:rPr lang="ru-RU" sz="2400" b="1" dirty="0" smtClean="0">
                <a:latin typeface="Times New Roman" pitchFamily="18" charset="0"/>
                <a:cs typeface="Times New Roman" pitchFamily="18" charset="0"/>
              </a:rPr>
              <a:t>МАУ ДО ПУРОВСКАЯ РАЙОННАЯ СДЮСШОР «АВАНГАРД»</a:t>
            </a: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4265692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07744" y="274638"/>
            <a:ext cx="9997440" cy="1143000"/>
          </a:xfrm>
        </p:spPr>
        <p:txBody>
          <a:bodyPr>
            <a:noAutofit/>
          </a:bodyPr>
          <a:lstStyle/>
          <a:p>
            <a:pPr algn="ctr"/>
            <a:r>
              <a:rPr lang="ru-RU" sz="4800" dirty="0" smtClean="0"/>
              <a:t> </a:t>
            </a:r>
            <a:r>
              <a:rPr lang="ru-RU" sz="4800" b="1" dirty="0" smtClean="0">
                <a:effectLst/>
                <a:latin typeface="Times New Roman" pitchFamily="18" charset="0"/>
                <a:cs typeface="Times New Roman" pitchFamily="18" charset="0"/>
              </a:rPr>
              <a:t>Спасибо за внимание!</a:t>
            </a:r>
            <a:r>
              <a:rPr lang="ru-RU" sz="4800" dirty="0" smtClean="0"/>
              <a:t/>
            </a:r>
            <a:br>
              <a:rPr lang="ru-RU" sz="4800" dirty="0" smtClean="0"/>
            </a:br>
            <a:endParaRPr lang="ru-RU" sz="4800" dirty="0"/>
          </a:p>
        </p:txBody>
      </p:sp>
      <p:pic>
        <p:nvPicPr>
          <p:cNvPr id="5" name="Рисунок 4" descr="H2xcb13FmSNfaBgC57H0ka0v_OXbAb84.jpg"/>
          <p:cNvPicPr>
            <a:picLocks noChangeAspect="1"/>
          </p:cNvPicPr>
          <p:nvPr/>
        </p:nvPicPr>
        <p:blipFill>
          <a:blip r:embed="rId2" cstate="print"/>
          <a:stretch>
            <a:fillRect/>
          </a:stretch>
        </p:blipFill>
        <p:spPr>
          <a:xfrm>
            <a:off x="3115781" y="1246994"/>
            <a:ext cx="7407075" cy="524829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674993" y="0"/>
            <a:ext cx="9997440" cy="1143000"/>
          </a:xfrm>
        </p:spPr>
        <p:txBody>
          <a:bodyPr/>
          <a:lstStyle/>
          <a:p>
            <a:pPr algn="ctr"/>
            <a:r>
              <a:rPr lang="ru-RU" b="1" dirty="0" smtClean="0">
                <a:effectLst/>
                <a:latin typeface="Times New Roman" pitchFamily="18" charset="0"/>
                <a:cs typeface="Times New Roman" pitchFamily="18" charset="0"/>
              </a:rPr>
              <a:t>Введение </a:t>
            </a:r>
            <a:endParaRPr lang="ru-RU" b="1" dirty="0">
              <a:effectLst/>
              <a:latin typeface="Times New Roman" pitchFamily="18" charset="0"/>
              <a:cs typeface="Times New Roman" pitchFamily="18" charset="0"/>
            </a:endParaRPr>
          </a:p>
        </p:txBody>
      </p:sp>
      <p:sp>
        <p:nvSpPr>
          <p:cNvPr id="3" name="Объект 2"/>
          <p:cNvSpPr>
            <a:spLocks noGrp="1"/>
          </p:cNvSpPr>
          <p:nvPr>
            <p:ph idx="1"/>
          </p:nvPr>
        </p:nvSpPr>
        <p:spPr>
          <a:xfrm>
            <a:off x="1407708" y="717453"/>
            <a:ext cx="9997440" cy="4911968"/>
          </a:xfrm>
        </p:spPr>
        <p:txBody>
          <a:bodyPr>
            <a:normAutofit/>
          </a:bodyPr>
          <a:lstStyle/>
          <a:p>
            <a:pPr marL="0" indent="0">
              <a:buNone/>
            </a:pPr>
            <a:endParaRPr lang="ru-RU" dirty="0"/>
          </a:p>
          <a:p>
            <a:pPr marL="0" indent="0">
              <a:buNone/>
            </a:pPr>
            <a:endParaRPr lang="ru-RU" dirty="0"/>
          </a:p>
          <a:p>
            <a:pPr marL="0" indent="0">
              <a:buNone/>
            </a:pPr>
            <a:r>
              <a:rPr lang="ru-RU" dirty="0"/>
              <a:t> </a:t>
            </a:r>
          </a:p>
          <a:p>
            <a:pPr marL="0" indent="0">
              <a:buNone/>
            </a:pPr>
            <a:r>
              <a:rPr lang="ru-RU" dirty="0"/>
              <a:t>  </a:t>
            </a:r>
            <a:endParaRPr lang="ru-RU" sz="6200" dirty="0"/>
          </a:p>
          <a:p>
            <a:pPr marL="0" indent="457200" algn="just">
              <a:buNone/>
            </a:pPr>
            <a:r>
              <a:rPr lang="en-US" sz="6200" dirty="0" smtClean="0">
                <a:latin typeface="Times New Roman" pitchFamily="18" charset="0"/>
                <a:cs typeface="Times New Roman" pitchFamily="18" charset="0"/>
              </a:rPr>
              <a:t>                                             </a:t>
            </a:r>
            <a:endParaRPr lang="ru-RU" sz="6200" dirty="0">
              <a:latin typeface="Times New Roman" pitchFamily="18" charset="0"/>
              <a:cs typeface="Times New Roman" pitchFamily="18" charset="0"/>
            </a:endParaRPr>
          </a:p>
          <a:p>
            <a:pPr marL="0" indent="457200" algn="just">
              <a:buNone/>
            </a:pPr>
            <a:r>
              <a:rPr lang="ru-RU" sz="6200" dirty="0">
                <a:latin typeface="Times New Roman" pitchFamily="18" charset="0"/>
                <a:cs typeface="Times New Roman" pitchFamily="18" charset="0"/>
              </a:rPr>
              <a:t>	</a:t>
            </a:r>
          </a:p>
        </p:txBody>
      </p:sp>
      <p:sp>
        <p:nvSpPr>
          <p:cNvPr id="6" name="Содержимое 2"/>
          <p:cNvSpPr txBox="1">
            <a:spLocks/>
          </p:cNvSpPr>
          <p:nvPr/>
        </p:nvSpPr>
        <p:spPr>
          <a:xfrm>
            <a:off x="1226613" y="274375"/>
            <a:ext cx="10671752" cy="4800600"/>
          </a:xfrm>
          <a:prstGeom prst="rect">
            <a:avLst/>
          </a:prstGeom>
        </p:spPr>
        <p:txBody>
          <a:bodyPr>
            <a:normAutofit fontScale="70000" lnSpcReduction="20000"/>
          </a:bodyPr>
          <a:lstStyle/>
          <a:p>
            <a:pPr marL="0" marR="0" lvl="0" indent="457200" algn="just"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ru-RU"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65760" marR="0" lvl="0" indent="457200" algn="just"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ru-RU"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65760" marR="0" lvl="0" indent="457200" algn="just"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ru-RU" sz="3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Легкая атлетика — вид спорта, объединяющий естественные для человека физические упражнения: бег, прыжки и метания. В то же время легкая атлетика является научно-педагогической дисциплиной. Она имеет свою теорию, рассматривающую вопросы техники, тактики, тренировки, обучения. </a:t>
            </a:r>
          </a:p>
          <a:p>
            <a:pPr marL="365760" marR="0" lvl="0" indent="457200" algn="just"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ru-RU" sz="3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Легкая атлетика включает в себя 5 видов упражнений: ходьбу, бег, прыжки, метания и многоборья. В каждом из этих видов имеются свои разновидности, варианты. Правилами соревнований определены дистанции и условия соревнований для мужчин, женщин, спортсменов различных возрастных групп. Основные легкоатлетические упражнения включаются в программу Олимпийских игр, национальных первенств, школьных спартакиад. По этим упражнениям присваиваются спортивные разряды и звания.</a:t>
            </a: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ru-RU" sz="3400" b="0" i="0" u="none" strike="noStrike" kern="1200" cap="none" spc="0" normalizeH="0" baseline="0" noProof="0" dirty="0">
              <a:ln>
                <a:noFill/>
              </a:ln>
              <a:solidFill>
                <a:schemeClr val="tx1"/>
              </a:solidFill>
              <a:effectLst/>
              <a:uLnTx/>
              <a:uFillTx/>
              <a:latin typeface="+mn-lt"/>
              <a:ea typeface="+mn-ea"/>
              <a:cs typeface="+mn-cs"/>
            </a:endParaRPr>
          </a:p>
        </p:txBody>
      </p:sp>
      <p:pic>
        <p:nvPicPr>
          <p:cNvPr id="8" name="Рисунок 7" descr="saransk-20-l-k-k-768x541-523x375.jpg"/>
          <p:cNvPicPr>
            <a:picLocks noChangeAspect="1"/>
          </p:cNvPicPr>
          <p:nvPr/>
        </p:nvPicPr>
        <p:blipFill>
          <a:blip r:embed="rId2" cstate="print"/>
          <a:stretch>
            <a:fillRect/>
          </a:stretch>
        </p:blipFill>
        <p:spPr>
          <a:xfrm>
            <a:off x="7756297" y="4702629"/>
            <a:ext cx="3006025" cy="2155371"/>
          </a:xfrm>
          <a:prstGeom prst="rect">
            <a:avLst/>
          </a:prstGeom>
          <a:ln>
            <a:noFill/>
          </a:ln>
          <a:effectLst>
            <a:softEdge rad="112500"/>
          </a:effectLst>
        </p:spPr>
      </p:pic>
      <p:pic>
        <p:nvPicPr>
          <p:cNvPr id="9" name="Рисунок 8" descr="jenskaya-sportivnaya-hotba-e1457621560195.jpg"/>
          <p:cNvPicPr>
            <a:picLocks noChangeAspect="1"/>
          </p:cNvPicPr>
          <p:nvPr/>
        </p:nvPicPr>
        <p:blipFill>
          <a:blip r:embed="rId3" cstate="print"/>
          <a:stretch>
            <a:fillRect/>
          </a:stretch>
        </p:blipFill>
        <p:spPr>
          <a:xfrm>
            <a:off x="4071256" y="4816429"/>
            <a:ext cx="3171373" cy="2041571"/>
          </a:xfrm>
          <a:prstGeom prst="rect">
            <a:avLst/>
          </a:prstGeom>
          <a:ln>
            <a:noFill/>
          </a:ln>
          <a:effectLst>
            <a:softEdge rad="112500"/>
          </a:effectLst>
        </p:spPr>
      </p:pic>
    </p:spTree>
    <p:extLst>
      <p:ext uri="{BB962C8B-B14F-4D97-AF65-F5344CB8AC3E}">
        <p14:creationId xmlns:p14="http://schemas.microsoft.com/office/powerpoint/2010/main" xmlns="" val="2256411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8384" y="246502"/>
            <a:ext cx="9997440" cy="1143000"/>
          </a:xfrm>
        </p:spPr>
        <p:txBody>
          <a:bodyPr/>
          <a:lstStyle/>
          <a:p>
            <a:pPr algn="ctr"/>
            <a:r>
              <a:rPr lang="ru-RU" b="1" dirty="0" smtClean="0">
                <a:effectLst/>
                <a:latin typeface="Times New Roman" pitchFamily="18" charset="0"/>
                <a:cs typeface="Times New Roman" pitchFamily="18" charset="0"/>
              </a:rPr>
              <a:t>Спортивная ходьба </a:t>
            </a:r>
            <a:endParaRPr lang="ru-RU" b="1" dirty="0">
              <a:effectLst/>
              <a:latin typeface="Times New Roman" pitchFamily="18" charset="0"/>
              <a:cs typeface="Times New Roman" pitchFamily="18" charset="0"/>
            </a:endParaRPr>
          </a:p>
        </p:txBody>
      </p:sp>
      <p:sp>
        <p:nvSpPr>
          <p:cNvPr id="3" name="Объект 2"/>
          <p:cNvSpPr>
            <a:spLocks noGrp="1"/>
          </p:cNvSpPr>
          <p:nvPr>
            <p:ph idx="1"/>
          </p:nvPr>
        </p:nvSpPr>
        <p:spPr>
          <a:xfrm>
            <a:off x="1218027" y="998806"/>
            <a:ext cx="10725443" cy="5598941"/>
          </a:xfrm>
        </p:spPr>
        <p:txBody>
          <a:bodyPr>
            <a:normAutofit fontScale="70000" lnSpcReduction="20000"/>
          </a:bodyPr>
          <a:lstStyle/>
          <a:p>
            <a:pPr marL="0" indent="0">
              <a:buNone/>
            </a:pPr>
            <a:endParaRPr lang="ru-RU" dirty="0" smtClean="0"/>
          </a:p>
          <a:p>
            <a:pPr indent="432000" algn="just">
              <a:buNone/>
            </a:pPr>
            <a:r>
              <a:rPr lang="ru-RU" dirty="0" smtClean="0">
                <a:latin typeface="Times New Roman" pitchFamily="18" charset="0"/>
                <a:cs typeface="Times New Roman" pitchFamily="18" charset="0"/>
              </a:rPr>
              <a:t>Ходьба </a:t>
            </a:r>
            <a:r>
              <a:rPr lang="ru-RU" dirty="0">
                <a:latin typeface="Times New Roman" pitchFamily="18" charset="0"/>
                <a:cs typeface="Times New Roman" pitchFamily="18" charset="0"/>
              </a:rPr>
              <a:t>— естественный способ передвижения человека. </a:t>
            </a:r>
            <a:r>
              <a:rPr lang="ru-RU" dirty="0" smtClean="0">
                <a:latin typeface="Times New Roman" pitchFamily="18" charset="0"/>
                <a:cs typeface="Times New Roman" pitchFamily="18" charset="0"/>
              </a:rPr>
              <a:t>Спортивная </a:t>
            </a:r>
            <a:r>
              <a:rPr lang="ru-RU" dirty="0">
                <a:latin typeface="Times New Roman" pitchFamily="18" charset="0"/>
                <a:cs typeface="Times New Roman" pitchFamily="18" charset="0"/>
              </a:rPr>
              <a:t>ходьба отличается от обычной как большей скоростью, так и своеобразной техникой, обеспечивающей значительную быстроту и экономичность движений. При систематических </a:t>
            </a:r>
            <a:r>
              <a:rPr lang="ru-RU" dirty="0" smtClean="0">
                <a:latin typeface="Times New Roman" pitchFamily="18" charset="0"/>
                <a:cs typeface="Times New Roman" pitchFamily="18" charset="0"/>
              </a:rPr>
              <a:t>занятиях </a:t>
            </a:r>
            <a:r>
              <a:rPr lang="ru-RU" dirty="0">
                <a:latin typeface="Times New Roman" pitchFamily="18" charset="0"/>
                <a:cs typeface="Times New Roman" pitchFamily="18" charset="0"/>
              </a:rPr>
              <a:t>спортивной ходьбой активизируется деятельность </a:t>
            </a:r>
            <a:r>
              <a:rPr lang="ru-RU" dirty="0" smtClean="0">
                <a:latin typeface="Times New Roman" pitchFamily="18" charset="0"/>
                <a:cs typeface="Times New Roman" pitchFamily="18" charset="0"/>
              </a:rPr>
              <a:t>сердечно-сосудистой</a:t>
            </a:r>
            <a:r>
              <a:rPr lang="ru-RU" dirty="0">
                <a:latin typeface="Times New Roman" pitchFamily="18" charset="0"/>
                <a:cs typeface="Times New Roman" pitchFamily="18" charset="0"/>
              </a:rPr>
              <a:t>, дыхательной и других систем организма, вырабатывается выносливость, воспитываются такие ценные качества, как настойчивость, воля, упорство, умение переносить трудности, </a:t>
            </a:r>
            <a:r>
              <a:rPr lang="ru-RU" dirty="0" smtClean="0">
                <a:latin typeface="Times New Roman" pitchFamily="18" charset="0"/>
                <a:cs typeface="Times New Roman" pitchFamily="18" charset="0"/>
              </a:rPr>
              <a:t>бороться </a:t>
            </a:r>
            <a:r>
              <a:rPr lang="ru-RU" dirty="0">
                <a:latin typeface="Times New Roman" pitchFamily="18" charset="0"/>
                <a:cs typeface="Times New Roman" pitchFamily="18" charset="0"/>
              </a:rPr>
              <a:t>с утомлением, неизбежно возникающим в процессе </a:t>
            </a:r>
            <a:r>
              <a:rPr lang="ru-RU" dirty="0" smtClean="0">
                <a:latin typeface="Times New Roman" pitchFamily="18" charset="0"/>
                <a:cs typeface="Times New Roman" pitchFamily="18" charset="0"/>
              </a:rPr>
              <a:t>длительных </a:t>
            </a:r>
            <a:r>
              <a:rPr lang="ru-RU" dirty="0">
                <a:latin typeface="Times New Roman" pitchFamily="18" charset="0"/>
                <a:cs typeface="Times New Roman" pitchFamily="18" charset="0"/>
              </a:rPr>
              <a:t>соревнований.</a:t>
            </a:r>
          </a:p>
          <a:p>
            <a:pPr indent="432000" algn="just">
              <a:buNone/>
            </a:pPr>
            <a:r>
              <a:rPr lang="ru-RU" dirty="0">
                <a:latin typeface="Times New Roman" pitchFamily="18" charset="0"/>
                <a:cs typeface="Times New Roman" pitchFamily="18" charset="0"/>
              </a:rPr>
              <a:t>Спортивная ходьба классифицируется в зависимости от места проведения соревнований (дорожка стадиона, дорога, шоссе). На стадионе скороходы соревнуются на дистанциях 3, 5, 10, 20, 50 км и в часовой ходьбе, а по шоссе на 15, 20, 25, 30 и 50 км.</a:t>
            </a:r>
          </a:p>
          <a:p>
            <a:pPr indent="432000" algn="just">
              <a:buNone/>
            </a:pPr>
            <a:r>
              <a:rPr lang="ru-RU" dirty="0">
                <a:latin typeface="Times New Roman" pitchFamily="18" charset="0"/>
                <a:cs typeface="Times New Roman" pitchFamily="18" charset="0"/>
              </a:rPr>
              <a:t>Участники соревнований по спортивной ходьбе обязаны </a:t>
            </a:r>
            <a:r>
              <a:rPr lang="ru-RU" dirty="0" smtClean="0">
                <a:latin typeface="Times New Roman" pitchFamily="18" charset="0"/>
                <a:cs typeface="Times New Roman" pitchFamily="18" charset="0"/>
              </a:rPr>
              <a:t>придерживаться </a:t>
            </a:r>
            <a:r>
              <a:rPr lang="ru-RU" dirty="0">
                <a:latin typeface="Times New Roman" pitchFamily="18" charset="0"/>
                <a:cs typeface="Times New Roman" pitchFamily="18" charset="0"/>
              </a:rPr>
              <a:t>определенных правил, главное из которых — </a:t>
            </a:r>
            <a:r>
              <a:rPr lang="ru-RU" dirty="0" smtClean="0">
                <a:latin typeface="Times New Roman" pitchFamily="18" charset="0"/>
                <a:cs typeface="Times New Roman" pitchFamily="18" charset="0"/>
              </a:rPr>
              <a:t>постоянный </a:t>
            </a:r>
            <a:r>
              <a:rPr lang="ru-RU" dirty="0">
                <a:latin typeface="Times New Roman" pitchFamily="18" charset="0"/>
                <a:cs typeface="Times New Roman" pitchFamily="18" charset="0"/>
              </a:rPr>
              <a:t>контакт спортсмена с дорожкой (опора одной или обеими стопами). При появлении безопорного положения, когда </a:t>
            </a:r>
            <a:r>
              <a:rPr lang="ru-RU" dirty="0" smtClean="0">
                <a:latin typeface="Times New Roman" pitchFamily="18" charset="0"/>
                <a:cs typeface="Times New Roman" pitchFamily="18" charset="0"/>
              </a:rPr>
              <a:t>спортсмен </a:t>
            </a:r>
            <a:r>
              <a:rPr lang="ru-RU" dirty="0">
                <a:latin typeface="Times New Roman" pitchFamily="18" charset="0"/>
                <a:cs typeface="Times New Roman" pitchFamily="18" charset="0"/>
              </a:rPr>
              <a:t>фактически переходит на бег, согласно правилам, он </a:t>
            </a:r>
            <a:r>
              <a:rPr lang="ru-RU" dirty="0" smtClean="0">
                <a:latin typeface="Times New Roman" pitchFamily="18" charset="0"/>
                <a:cs typeface="Times New Roman" pitchFamily="18" charset="0"/>
              </a:rPr>
              <a:t>снимается </a:t>
            </a:r>
            <a:r>
              <a:rPr lang="ru-RU" dirty="0">
                <a:latin typeface="Times New Roman" pitchFamily="18" charset="0"/>
                <a:cs typeface="Times New Roman" pitchFamily="18" charset="0"/>
              </a:rPr>
              <a:t>с соревнований</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2510114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effectLst/>
                <a:latin typeface="Times New Roman" pitchFamily="18" charset="0"/>
                <a:cs typeface="Times New Roman" pitchFamily="18" charset="0"/>
              </a:rPr>
              <a:t>Спортивная ходьба</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
        <p:nvSpPr>
          <p:cNvPr id="3" name="Объект 2"/>
          <p:cNvSpPr>
            <a:spLocks noGrp="1"/>
          </p:cNvSpPr>
          <p:nvPr>
            <p:ph idx="1"/>
          </p:nvPr>
        </p:nvSpPr>
        <p:spPr>
          <a:xfrm>
            <a:off x="1301194" y="943429"/>
            <a:ext cx="9997440" cy="3004458"/>
          </a:xfrm>
        </p:spPr>
        <p:txBody>
          <a:bodyPr>
            <a:normAutofit fontScale="77500" lnSpcReduction="20000"/>
          </a:bodyPr>
          <a:lstStyle/>
          <a:p>
            <a:pPr indent="432000" algn="just">
              <a:buNone/>
            </a:pPr>
            <a:r>
              <a:rPr lang="ru-RU" dirty="0" smtClean="0">
                <a:latin typeface="Times New Roman" pitchFamily="18" charset="0"/>
                <a:cs typeface="Times New Roman" pitchFamily="18" charset="0"/>
              </a:rPr>
              <a:t>Спортивная </a:t>
            </a:r>
            <a:r>
              <a:rPr lang="ru-RU" dirty="0">
                <a:latin typeface="Times New Roman" pitchFamily="18" charset="0"/>
                <a:cs typeface="Times New Roman" pitchFamily="18" charset="0"/>
              </a:rPr>
              <a:t>ходьба позволяет, преодолевать значительные рас-стояния со сравнительно большой скоростью. Высокая скорость спортивной ходьбы по сравнению с обычной достигается за счет большей, экономичности и целесообразности движений. Основными дистанциями спортивной ходьбы являются 20 и 50 км. </a:t>
            </a:r>
            <a:r>
              <a:rPr lang="ru-RU" dirty="0" smtClean="0">
                <a:latin typeface="Times New Roman" pitchFamily="18" charset="0"/>
                <a:cs typeface="Times New Roman" pitchFamily="18" charset="0"/>
              </a:rPr>
              <a:t>Соревнования </a:t>
            </a:r>
            <a:r>
              <a:rPr lang="ru-RU" dirty="0">
                <a:latin typeface="Times New Roman" pitchFamily="18" charset="0"/>
                <a:cs typeface="Times New Roman" pitchFamily="18" charset="0"/>
              </a:rPr>
              <a:t>по ходьбе для юношей, 14—15 лет проводятся на 3 и 5 км, для юношей, 16—17 лет — на 3, 5, 10 и 15 км, для женщин — на 5 и 10 км.</a:t>
            </a:r>
          </a:p>
          <a:p>
            <a:pPr indent="432000" algn="just">
              <a:buNone/>
            </a:pPr>
            <a:endParaRPr lang="ru-RU" dirty="0">
              <a:latin typeface="Times New Roman" pitchFamily="18" charset="0"/>
              <a:cs typeface="Times New Roman" pitchFamily="18" charset="0"/>
            </a:endParaRPr>
          </a:p>
        </p:txBody>
      </p:sp>
      <p:pic>
        <p:nvPicPr>
          <p:cNvPr id="4" name="Рисунок 3" descr="images (4).jpg"/>
          <p:cNvPicPr>
            <a:picLocks noChangeAspect="1"/>
          </p:cNvPicPr>
          <p:nvPr/>
        </p:nvPicPr>
        <p:blipFill>
          <a:blip r:embed="rId2" cstate="print"/>
          <a:stretch>
            <a:fillRect/>
          </a:stretch>
        </p:blipFill>
        <p:spPr>
          <a:xfrm>
            <a:off x="2056947" y="3536483"/>
            <a:ext cx="4358368" cy="3096735"/>
          </a:xfrm>
          <a:prstGeom prst="rect">
            <a:avLst/>
          </a:prstGeom>
          <a:ln>
            <a:noFill/>
          </a:ln>
          <a:effectLst>
            <a:outerShdw blurRad="190500" algn="tl" rotWithShape="0">
              <a:srgbClr val="000000">
                <a:alpha val="70000"/>
              </a:srgbClr>
            </a:outerShdw>
          </a:effectLst>
        </p:spPr>
      </p:pic>
      <p:pic>
        <p:nvPicPr>
          <p:cNvPr id="6" name="Рисунок 5" descr="images (5).jpg"/>
          <p:cNvPicPr>
            <a:picLocks noChangeAspect="1"/>
          </p:cNvPicPr>
          <p:nvPr/>
        </p:nvPicPr>
        <p:blipFill>
          <a:blip r:embed="rId3" cstate="print"/>
          <a:stretch>
            <a:fillRect/>
          </a:stretch>
        </p:blipFill>
        <p:spPr>
          <a:xfrm>
            <a:off x="7253741" y="3636051"/>
            <a:ext cx="4488317" cy="298677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xmlns="" val="4030253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effectLst/>
                <a:latin typeface="Times New Roman" pitchFamily="18" charset="0"/>
                <a:cs typeface="Times New Roman" pitchFamily="18" charset="0"/>
              </a:rPr>
              <a:t>Техника спортивной ходьбы</a:t>
            </a:r>
            <a:br>
              <a:rPr lang="ru-RU" b="1" dirty="0" smtClean="0">
                <a:effectLst/>
                <a:latin typeface="Times New Roman" pitchFamily="18" charset="0"/>
                <a:cs typeface="Times New Roman" pitchFamily="18" charset="0"/>
              </a:rPr>
            </a:br>
            <a:endParaRPr lang="ru-RU" b="1" dirty="0">
              <a:effectLst/>
            </a:endParaRPr>
          </a:p>
        </p:txBody>
      </p:sp>
      <p:sp>
        <p:nvSpPr>
          <p:cNvPr id="3" name="Содержимое 2"/>
          <p:cNvSpPr>
            <a:spLocks noGrp="1"/>
          </p:cNvSpPr>
          <p:nvPr>
            <p:ph idx="1"/>
          </p:nvPr>
        </p:nvSpPr>
        <p:spPr>
          <a:xfrm>
            <a:off x="1696430" y="1041400"/>
            <a:ext cx="9997440" cy="4270829"/>
          </a:xfrm>
        </p:spPr>
        <p:txBody>
          <a:bodyPr>
            <a:normAutofit fontScale="85000" lnSpcReduction="20000"/>
          </a:bodyPr>
          <a:lstStyle/>
          <a:p>
            <a:pPr indent="432000" algn="just">
              <a:buNone/>
            </a:pPr>
            <a:r>
              <a:rPr lang="ru-RU" sz="2800" dirty="0" smtClean="0">
                <a:latin typeface="Times New Roman" pitchFamily="18" charset="0"/>
                <a:cs typeface="Times New Roman" pitchFamily="18" charset="0"/>
              </a:rPr>
              <a:t>Отличительные особенности спортивной ходьбы — более энергичные движения, чем при обычной ходьбе, обязательное полное (хотя бы на мгновение) распрямление опорной ноги, более мощное отталкивание, что обеспечивает высокую скорость передвижения. Если при обычной ходьбе человек движется со скоростью до 5—6 км/ч и делает не больше 100—120 шагов в минуту, то в спортивной эти показатели возрастают до 12—14 км/ч и 180—210 шагов в минуту. Соответственно увеличивается и длина шагов — с 70—80 см до 110—120 см.</a:t>
            </a:r>
          </a:p>
          <a:p>
            <a:pPr indent="432000" algn="just">
              <a:buNone/>
            </a:pPr>
            <a:r>
              <a:rPr lang="ru-RU" sz="2800" dirty="0" smtClean="0">
                <a:latin typeface="Times New Roman" pitchFamily="18" charset="0"/>
                <a:cs typeface="Times New Roman" pitchFamily="18" charset="0"/>
              </a:rPr>
              <a:t>Такое увеличение скорости и амплитуды движений скорохода достигается за счет постановки на грунт ноги, выпрямленной в коленном суставе, вращения таза вокруг вертикальной оси, активных движений плечевого пояса и рук, высокой координации и экономичности всех движений. </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14144" y="274638"/>
            <a:ext cx="9997440" cy="681965"/>
          </a:xfrm>
        </p:spPr>
        <p:txBody>
          <a:bodyPr>
            <a:normAutofit fontScale="90000"/>
          </a:bodyPr>
          <a:lstStyle/>
          <a:p>
            <a:pPr algn="ctr"/>
            <a:r>
              <a:rPr lang="ru-RU" b="1" dirty="0" smtClean="0">
                <a:effectLst/>
                <a:latin typeface="Times New Roman" pitchFamily="18" charset="0"/>
                <a:cs typeface="Times New Roman" pitchFamily="18" charset="0"/>
              </a:rPr>
              <a:t>Спортивная ходьба</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
        <p:nvSpPr>
          <p:cNvPr id="3" name="Объект 2"/>
          <p:cNvSpPr>
            <a:spLocks noGrp="1"/>
          </p:cNvSpPr>
          <p:nvPr>
            <p:ph idx="1"/>
          </p:nvPr>
        </p:nvSpPr>
        <p:spPr>
          <a:xfrm>
            <a:off x="1478045" y="759655"/>
            <a:ext cx="9997440" cy="6098345"/>
          </a:xfrm>
        </p:spPr>
        <p:txBody>
          <a:bodyPr>
            <a:normAutofit fontScale="77500" lnSpcReduction="20000"/>
          </a:bodyPr>
          <a:lstStyle/>
          <a:p>
            <a:pPr indent="432000" algn="just">
              <a:buNone/>
            </a:pPr>
            <a:r>
              <a:rPr lang="ru-RU" dirty="0" smtClean="0">
                <a:latin typeface="Times New Roman" pitchFamily="18" charset="0"/>
                <a:cs typeface="Times New Roman" pitchFamily="18" charset="0"/>
              </a:rPr>
              <a:t>Основное </a:t>
            </a:r>
            <a:r>
              <a:rPr lang="ru-RU" dirty="0">
                <a:latin typeface="Times New Roman" pitchFamily="18" charset="0"/>
                <a:cs typeface="Times New Roman" pitchFamily="18" charset="0"/>
              </a:rPr>
              <a:t>требование, которое предъявляется к скороходу </a:t>
            </a:r>
            <a:r>
              <a:rPr lang="ru-RU" dirty="0" smtClean="0">
                <a:latin typeface="Times New Roman" pitchFamily="18" charset="0"/>
                <a:cs typeface="Times New Roman" pitchFamily="18" charset="0"/>
              </a:rPr>
              <a:t>правилами </a:t>
            </a:r>
            <a:r>
              <a:rPr lang="ru-RU" dirty="0">
                <a:latin typeface="Times New Roman" pitchFamily="18" charset="0"/>
                <a:cs typeface="Times New Roman" pitchFamily="18" charset="0"/>
              </a:rPr>
              <a:t>соревнований,— это наличие постоянного контакта с землей, и выпрямленное положение ноги при опоре о грунт. На рисунке 1, выполненном по </a:t>
            </a:r>
            <a:r>
              <a:rPr lang="en-US"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кинограмме</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олимпийского </a:t>
            </a:r>
            <a:r>
              <a:rPr lang="ru-RU" dirty="0">
                <a:latin typeface="Times New Roman" pitchFamily="18" charset="0"/>
                <a:cs typeface="Times New Roman" pitchFamily="18" charset="0"/>
              </a:rPr>
              <a:t>чемпиона В. </a:t>
            </a:r>
            <a:r>
              <a:rPr lang="ru-RU" dirty="0" err="1" smtClean="0">
                <a:latin typeface="Times New Roman" pitchFamily="18" charset="0"/>
                <a:cs typeface="Times New Roman" pitchFamily="18" charset="0"/>
              </a:rPr>
              <a:t>Голубничего</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отчетливо видны отличительные особенности спортивной </a:t>
            </a:r>
            <a:r>
              <a:rPr lang="ru-RU" dirty="0" smtClean="0">
                <a:latin typeface="Times New Roman" pitchFamily="18" charset="0"/>
                <a:cs typeface="Times New Roman" pitchFamily="18" charset="0"/>
              </a:rPr>
              <a:t>ходьбы</a:t>
            </a:r>
            <a:r>
              <a:rPr lang="ru-RU" dirty="0">
                <a:latin typeface="Times New Roman" pitchFamily="18" charset="0"/>
                <a:cs typeface="Times New Roman" pitchFamily="18" charset="0"/>
              </a:rPr>
              <a:t>. В тот момент, когда опорная нога, заканчивая отталкивание, еще соприкасается носком с землей, другая, свободная нога, будучи уже полностью выпрямленной, с внешней стороны пятки ставится на грунт (кадры 4—6). В </a:t>
            </a:r>
            <a:r>
              <a:rPr lang="ru-RU" dirty="0" err="1">
                <a:latin typeface="Times New Roman" pitchFamily="18" charset="0"/>
                <a:cs typeface="Times New Roman" pitchFamily="18" charset="0"/>
              </a:rPr>
              <a:t>двухопорном</a:t>
            </a:r>
            <a:r>
              <a:rPr lang="ru-RU"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положении </a:t>
            </a:r>
            <a:r>
              <a:rPr lang="ru-RU" dirty="0">
                <a:latin typeface="Times New Roman" pitchFamily="18" charset="0"/>
                <a:cs typeface="Times New Roman" pitchFamily="18" charset="0"/>
              </a:rPr>
              <a:t>до момента </a:t>
            </a:r>
            <a:r>
              <a:rPr lang="ru-RU" dirty="0" smtClean="0">
                <a:latin typeface="Times New Roman" pitchFamily="18" charset="0"/>
                <a:cs typeface="Times New Roman" pitchFamily="18" charset="0"/>
              </a:rPr>
              <a:t>вертикали </a:t>
            </a:r>
            <a:r>
              <a:rPr lang="ru-RU" dirty="0">
                <a:latin typeface="Times New Roman" pitchFamily="18" charset="0"/>
                <a:cs typeface="Times New Roman" pitchFamily="18" charset="0"/>
              </a:rPr>
              <a:t>она остается выпрямленной.</a:t>
            </a:r>
          </a:p>
          <a:p>
            <a:pPr indent="432000" algn="just">
              <a:buNone/>
            </a:pPr>
            <a:r>
              <a:rPr lang="ru-RU" dirty="0">
                <a:latin typeface="Times New Roman" pitchFamily="18" charset="0"/>
                <a:cs typeface="Times New Roman" pitchFamily="18" charset="0"/>
              </a:rPr>
              <a:t>Нога, завершившая отталкивание, вначале движется вверх - назад, а затем, проходя невысоко над землей, выносится вперед (кадры 7—11). Для спортивной ходьбы характерно отталкивание преимущественно за счет, разгибания ноги в тазобедренном суставе, а не в коленном или сгибания в голеностопном. Движение </a:t>
            </a:r>
            <a:r>
              <a:rPr lang="ru-RU" dirty="0" smtClean="0">
                <a:latin typeface="Times New Roman" pitchFamily="18" charset="0"/>
                <a:cs typeface="Times New Roman" pitchFamily="18" charset="0"/>
              </a:rPr>
              <a:t>маховой </a:t>
            </a:r>
            <a:r>
              <a:rPr lang="ru-RU" dirty="0">
                <a:latin typeface="Times New Roman" pitchFamily="18" charset="0"/>
                <a:cs typeface="Times New Roman" pitchFamily="18" charset="0"/>
              </a:rPr>
              <a:t>ноги вперед сопровождается поворотом таза вокруг </a:t>
            </a:r>
            <a:r>
              <a:rPr lang="ru-RU" dirty="0" smtClean="0">
                <a:latin typeface="Times New Roman" pitchFamily="18" charset="0"/>
                <a:cs typeface="Times New Roman" pitchFamily="18" charset="0"/>
              </a:rPr>
              <a:t>вертикальной </a:t>
            </a:r>
            <a:r>
              <a:rPr lang="ru-RU" dirty="0">
                <a:latin typeface="Times New Roman" pitchFamily="18" charset="0"/>
                <a:cs typeface="Times New Roman" pitchFamily="18" charset="0"/>
              </a:rPr>
              <a:t>и переднее - задней, оси. Наибольшая величина поворота таза наблюдается в </a:t>
            </a:r>
            <a:r>
              <a:rPr lang="ru-RU" dirty="0" err="1">
                <a:latin typeface="Times New Roman" pitchFamily="18" charset="0"/>
                <a:cs typeface="Times New Roman" pitchFamily="18" charset="0"/>
              </a:rPr>
              <a:t>двухопорном</a:t>
            </a:r>
            <a:r>
              <a:rPr lang="ru-RU" dirty="0">
                <a:latin typeface="Times New Roman" pitchFamily="18" charset="0"/>
                <a:cs typeface="Times New Roman" pitchFamily="18" charset="0"/>
              </a:rPr>
              <a:t> положении (кадр 6</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2580835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ChangeAspect="1"/>
          </p:cNvPicPr>
          <p:nvPr/>
        </p:nvPicPr>
        <p:blipFill>
          <a:blip r:embed="rId2" cstate="print"/>
          <a:stretch>
            <a:fillRect/>
          </a:stretch>
        </p:blipFill>
        <p:spPr>
          <a:xfrm>
            <a:off x="2447780" y="1463040"/>
            <a:ext cx="8607622" cy="4975077"/>
          </a:xfrm>
          <a:prstGeom prst="rect">
            <a:avLst/>
          </a:prstGeom>
        </p:spPr>
      </p:pic>
      <p:sp>
        <p:nvSpPr>
          <p:cNvPr id="5" name="Заголовок 1"/>
          <p:cNvSpPr>
            <a:spLocks noGrp="1"/>
          </p:cNvSpPr>
          <p:nvPr>
            <p:ph type="title"/>
          </p:nvPr>
        </p:nvSpPr>
        <p:spPr>
          <a:xfrm>
            <a:off x="1914144" y="274638"/>
            <a:ext cx="9997440" cy="921116"/>
          </a:xfrm>
        </p:spPr>
        <p:txBody>
          <a:bodyPr>
            <a:normAutofit fontScale="90000"/>
          </a:bodyPr>
          <a:lstStyle/>
          <a:p>
            <a:pPr algn="ctr"/>
            <a:r>
              <a:rPr lang="ru-RU" b="1" dirty="0" smtClean="0">
                <a:effectLst/>
                <a:latin typeface="Times New Roman" pitchFamily="18" charset="0"/>
                <a:cs typeface="Times New Roman" pitchFamily="18" charset="0"/>
              </a:rPr>
              <a:t>Техника спортивной  ходьбы</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580316" y="1418771"/>
            <a:ext cx="9997440" cy="3269343"/>
          </a:xfrm>
        </p:spPr>
        <p:txBody>
          <a:bodyPr>
            <a:normAutofit fontScale="92500" lnSpcReduction="20000"/>
          </a:bodyPr>
          <a:lstStyle/>
          <a:p>
            <a:pPr indent="432000" algn="just">
              <a:buNone/>
            </a:pPr>
            <a:r>
              <a:rPr lang="ru-RU" dirty="0" smtClean="0">
                <a:latin typeface="Times New Roman" pitchFamily="18" charset="0"/>
                <a:cs typeface="Times New Roman" pitchFamily="18" charset="0"/>
              </a:rPr>
              <a:t>Для уменьшения боковых колебаний скороход старается ставить стопы ближе к средней, линии. Как правило, при спортивной ходьбе туловище держится вертикально. Однако в момент отталкивания у некоторых спортсменов можно видеть небольшой наклон вперед. В результате поворотов плечевого пояса и таза в противоположных направлениях у скорохода сильно выражено скручивание туловища (кадры 5—7).</a:t>
            </a:r>
          </a:p>
          <a:p>
            <a:pPr indent="432000" algn="just">
              <a:buNone/>
            </a:pPr>
            <a:endParaRPr lang="ru-RU" dirty="0" smtClean="0">
              <a:latin typeface="Times New Roman" pitchFamily="18" charset="0"/>
              <a:cs typeface="Times New Roman" pitchFamily="18" charset="0"/>
            </a:endParaRPr>
          </a:p>
          <a:p>
            <a:endParaRPr lang="ru-RU" dirty="0"/>
          </a:p>
        </p:txBody>
      </p:sp>
      <p:sp>
        <p:nvSpPr>
          <p:cNvPr id="5" name="Заголовок 1"/>
          <p:cNvSpPr>
            <a:spLocks noGrp="1"/>
          </p:cNvSpPr>
          <p:nvPr>
            <p:ph type="title"/>
          </p:nvPr>
        </p:nvSpPr>
        <p:spPr>
          <a:xfrm>
            <a:off x="1914144" y="274638"/>
            <a:ext cx="9997440" cy="921116"/>
          </a:xfrm>
        </p:spPr>
        <p:txBody>
          <a:bodyPr>
            <a:normAutofit fontScale="90000"/>
          </a:bodyPr>
          <a:lstStyle/>
          <a:p>
            <a:pPr algn="ctr"/>
            <a:r>
              <a:rPr lang="ru-RU" b="1" dirty="0" smtClean="0">
                <a:effectLst/>
                <a:latin typeface="Times New Roman" pitchFamily="18" charset="0"/>
                <a:cs typeface="Times New Roman" pitchFamily="18" charset="0"/>
              </a:rPr>
              <a:t>Техника спортивной  ходьбы</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997166" y="1287144"/>
            <a:ext cx="9509760" cy="4324261"/>
          </a:xfrm>
          <a:prstGeom prst="rect">
            <a:avLst/>
          </a:prstGeom>
        </p:spPr>
        <p:txBody>
          <a:bodyPr wrap="square">
            <a:spAutoFit/>
          </a:bodyPr>
          <a:lstStyle/>
          <a:p>
            <a:pPr indent="432000" algn="just">
              <a:buNone/>
            </a:pPr>
            <a:r>
              <a:rPr lang="ru-RU" sz="2500" dirty="0" smtClean="0">
                <a:latin typeface="Times New Roman" pitchFamily="18" charset="0"/>
                <a:cs typeface="Times New Roman" pitchFamily="18" charset="0"/>
              </a:rPr>
              <a:t>Руки при ходьбе помогают сохранению равновесия и двигаются в боковой плоскости, не пересекая средней линии тела. Угол сгибания в локтевом суставе в процессе ходьбы меняется, увеличиваясь в момент вертикали. Большое значение в спортивной ходьбе имеет умение спортсмена создавать благоприятные условия для отдыха неработающих мышц. Так, в момент вертикали, когда колено маховой ноги опущено ниже колена опорной, создаются условия для отдыха мышц, выполняющих основную работу при ходьбе (кадры 9 — 11). Определенный отдых получают мышцы и в фазе передней, опоры</a:t>
            </a:r>
            <a:r>
              <a:rPr lang="en-US" sz="2500" dirty="0" smtClean="0">
                <a:latin typeface="Times New Roman" pitchFamily="18" charset="0"/>
                <a:cs typeface="Times New Roman" pitchFamily="18" charset="0"/>
              </a:rPr>
              <a:t> </a:t>
            </a:r>
            <a:r>
              <a:rPr lang="ru-RU" sz="2500" dirty="0" smtClean="0">
                <a:latin typeface="Times New Roman" pitchFamily="18" charset="0"/>
                <a:cs typeface="Times New Roman" pitchFamily="18" charset="0"/>
              </a:rPr>
              <a:t>когда нога ставится на грунт выпрямленной в коленном суставе.</a:t>
            </a:r>
            <a:endParaRPr lang="ru-RU" sz="2500" dirty="0">
              <a:latin typeface="Times New Roman" pitchFamily="18" charset="0"/>
              <a:cs typeface="Times New Roman" pitchFamily="18" charset="0"/>
            </a:endParaRPr>
          </a:p>
        </p:txBody>
      </p:sp>
      <p:sp>
        <p:nvSpPr>
          <p:cNvPr id="3" name="Заголовок 1"/>
          <p:cNvSpPr>
            <a:spLocks noGrp="1"/>
          </p:cNvSpPr>
          <p:nvPr>
            <p:ph type="title"/>
          </p:nvPr>
        </p:nvSpPr>
        <p:spPr>
          <a:xfrm>
            <a:off x="1914144" y="274638"/>
            <a:ext cx="9997440" cy="921116"/>
          </a:xfrm>
        </p:spPr>
        <p:txBody>
          <a:bodyPr>
            <a:normAutofit fontScale="90000"/>
          </a:bodyPr>
          <a:lstStyle/>
          <a:p>
            <a:pPr algn="ctr"/>
            <a:r>
              <a:rPr lang="ru-RU" b="1" dirty="0" smtClean="0">
                <a:effectLst/>
                <a:latin typeface="Times New Roman" pitchFamily="18" charset="0"/>
                <a:cs typeface="Times New Roman" pitchFamily="18" charset="0"/>
              </a:rPr>
              <a:t>Техника спортивной  ходьбы</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Tree>
    <p:extLst>
      <p:ext uri="{BB962C8B-B14F-4D97-AF65-F5344CB8AC3E}">
        <p14:creationId xmlns:p14="http://schemas.microsoft.com/office/powerpoint/2010/main" xmlns="" val="15740794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263</TotalTime>
  <Words>875</Words>
  <Application>Microsoft Office PowerPoint</Application>
  <PresentationFormat>Произвольный</PresentationFormat>
  <Paragraphs>37</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Солнцестояние</vt:lpstr>
      <vt:lpstr>   «Основы техники  спортивной ходьбы»</vt:lpstr>
      <vt:lpstr>Введение </vt:lpstr>
      <vt:lpstr>Спортивная ходьба </vt:lpstr>
      <vt:lpstr>Спортивная ходьба </vt:lpstr>
      <vt:lpstr>Техника спортивной ходьбы </vt:lpstr>
      <vt:lpstr>Спортивная ходьба </vt:lpstr>
      <vt:lpstr>Техника спортивной  ходьбы </vt:lpstr>
      <vt:lpstr>Техника спортивной  ходьбы </vt:lpstr>
      <vt:lpstr>Техника спортивной  ходьбы </vt:lpstr>
      <vt:lpstr> Спасибо за внимание!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1110524</cp:lastModifiedBy>
  <cp:revision>55</cp:revision>
  <dcterms:created xsi:type="dcterms:W3CDTF">2018-09-07T15:15:57Z</dcterms:created>
  <dcterms:modified xsi:type="dcterms:W3CDTF">2018-10-07T04:34:09Z</dcterms:modified>
</cp:coreProperties>
</file>